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8"/>
  </p:notesMasterIdLst>
  <p:sldIdLst>
    <p:sldId id="453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534" r:id="rId13"/>
    <p:sldId id="535" r:id="rId14"/>
    <p:sldId id="539" r:id="rId15"/>
    <p:sldId id="512" r:id="rId16"/>
    <p:sldId id="529" r:id="rId17"/>
    <p:sldId id="407" r:id="rId18"/>
    <p:sldId id="459" r:id="rId19"/>
    <p:sldId id="408" r:id="rId20"/>
    <p:sldId id="409" r:id="rId21"/>
    <p:sldId id="410" r:id="rId22"/>
    <p:sldId id="411" r:id="rId23"/>
    <p:sldId id="412" r:id="rId24"/>
    <p:sldId id="460" r:id="rId25"/>
    <p:sldId id="513" r:id="rId26"/>
    <p:sldId id="523" r:id="rId27"/>
    <p:sldId id="525" r:id="rId28"/>
    <p:sldId id="542" r:id="rId29"/>
    <p:sldId id="524" r:id="rId30"/>
    <p:sldId id="461" r:id="rId31"/>
    <p:sldId id="501" r:id="rId32"/>
    <p:sldId id="502" r:id="rId33"/>
    <p:sldId id="498" r:id="rId34"/>
    <p:sldId id="499" r:id="rId35"/>
    <p:sldId id="500" r:id="rId36"/>
    <p:sldId id="503" r:id="rId37"/>
    <p:sldId id="416" r:id="rId38"/>
    <p:sldId id="464" r:id="rId39"/>
    <p:sldId id="462" r:id="rId40"/>
    <p:sldId id="463" r:id="rId41"/>
    <p:sldId id="448" r:id="rId42"/>
    <p:sldId id="449" r:id="rId43"/>
    <p:sldId id="450" r:id="rId44"/>
    <p:sldId id="465" r:id="rId45"/>
    <p:sldId id="429" r:id="rId46"/>
    <p:sldId id="43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53C6F-1DAB-409F-995B-A6E45B3714BB}" v="745" dt="2017-04-13T19:59:56.410"/>
    <p1510:client id="{CD5FFC0A-45AE-4591-BA91-7BA1E4C514FB}" v="195" dt="2017-04-13T20:12:52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2" autoAdjust="0"/>
    <p:restoredTop sz="87660" autoAdjust="0"/>
  </p:normalViewPr>
  <p:slideViewPr>
    <p:cSldViewPr snapToGrid="0">
      <p:cViewPr varScale="1">
        <p:scale>
          <a:sx n="89" d="100"/>
          <a:sy n="89" d="100"/>
        </p:scale>
        <p:origin x="832" y="168"/>
      </p:cViewPr>
      <p:guideLst/>
    </p:cSldViewPr>
  </p:slideViewPr>
  <p:outlineViewPr>
    <p:cViewPr>
      <p:scale>
        <a:sx n="33" d="100"/>
        <a:sy n="33" d="100"/>
      </p:scale>
      <p:origin x="0" y="-729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62491-7028-4D77-8F14-38BCC1C4D044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02E73-9370-42FE-AC40-D9E3483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2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we’d like to do is to make a copy of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02E73-9370-42FE-AC40-D9E348368C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0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4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1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0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53D09-4D68-7443-B451-954ECF51F82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31062E-08BD-CF48-AEE2-8DE60242249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00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rpsychologist.com/d3/NHST/" TargetMode="External"/><Relationship Id="rId2" Type="http://schemas.openxmlformats.org/officeDocument/2006/relationships/hyperlink" Target="http://rpsychologist.com/d3/cohend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Randomized experiments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Modeling Social Data</a:t>
            </a:r>
          </a:p>
          <a:p>
            <a:r>
              <a:rPr lang="en-US" dirty="0"/>
              <a:t>Jake Hofman</a:t>
            </a:r>
          </a:p>
          <a:p>
            <a:r>
              <a:rPr lang="en-US" dirty="0"/>
              <a:t>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90914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Let’s say all sick people in our dataset went to the hospital today, and healthy people stayed home</a:t>
            </a:r>
          </a:p>
          <a:p>
            <a:r>
              <a:rPr lang="en-US" sz="2800" dirty="0"/>
              <a:t>The observed difference in health tomorrow is:</a:t>
            </a:r>
          </a:p>
          <a:p>
            <a:endParaRPr lang="en-US" sz="2800" dirty="0"/>
          </a:p>
          <a:p>
            <a:pPr algn="ctr"/>
            <a:r>
              <a:rPr lang="en-US" sz="2800" dirty="0" err="1"/>
              <a:t>Δ</a:t>
            </a:r>
            <a:r>
              <a:rPr lang="en-US" sz="2800" baseline="-25000" dirty="0" err="1"/>
              <a:t>obs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accent5"/>
                </a:solidFill>
              </a:rPr>
              <a:t>[(Sick and went to hospital) </a:t>
            </a:r>
            <a:r>
              <a:rPr lang="mr-IN" sz="2800" dirty="0">
                <a:solidFill>
                  <a:schemeClr val="accent5"/>
                </a:solidFill>
              </a:rPr>
              <a:t>–</a:t>
            </a:r>
            <a:r>
              <a:rPr lang="en-US" sz="2800" dirty="0">
                <a:solidFill>
                  <a:schemeClr val="accent5"/>
                </a:solidFill>
              </a:rPr>
              <a:t> (Sick if stayed home)]</a:t>
            </a:r>
            <a:r>
              <a:rPr lang="en-US" sz="2800" dirty="0"/>
              <a:t> +</a:t>
            </a:r>
          </a:p>
          <a:p>
            <a:pPr algn="ctr"/>
            <a:r>
              <a:rPr lang="en-US" sz="2800" dirty="0"/>
              <a:t>       </a:t>
            </a:r>
            <a:r>
              <a:rPr lang="en-US" sz="2800" dirty="0">
                <a:solidFill>
                  <a:srgbClr val="C00000"/>
                </a:solidFill>
              </a:rPr>
              <a:t>[(Sick if stayed home) - (Healthy and stayed home)]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3" name="Left Brace 2"/>
          <p:cNvSpPr/>
          <p:nvPr/>
        </p:nvSpPr>
        <p:spPr>
          <a:xfrm rot="5400000">
            <a:off x="6313394" y="260326"/>
            <a:ext cx="322729" cy="7005918"/>
          </a:xfrm>
          <a:prstGeom prst="leftBrace">
            <a:avLst>
              <a:gd name="adj1" fmla="val 258685"/>
              <a:gd name="adj2" fmla="val 50000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4001" y="3194043"/>
            <a:ext cx="178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Causal effect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E88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6313394" y="1624656"/>
            <a:ext cx="322729" cy="7005918"/>
          </a:xfrm>
          <a:prstGeom prst="leftBrace">
            <a:avLst>
              <a:gd name="adj1" fmla="val 258685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4819" y="5210189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bias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905" y="5725642"/>
            <a:ext cx="1125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(Baseline difference between those who opted in to the treatment and those who didn’t)</a:t>
            </a:r>
          </a:p>
        </p:txBody>
      </p:sp>
    </p:spTree>
    <p:extLst>
      <p:ext uri="{BB962C8B-B14F-4D97-AF65-F5344CB8AC3E}">
        <p14:creationId xmlns:p14="http://schemas.microsoft.com/office/powerpoint/2010/main" val="106585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identity of causal inference</a:t>
            </a:r>
            <a:r>
              <a:rPr lang="en-US" baseline="30000" dirty="0"/>
              <a:t>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Let’s say all sick people in our dataset went to the hospital today, and healthy people stayed home</a:t>
            </a:r>
          </a:p>
          <a:p>
            <a:r>
              <a:rPr lang="en-US" sz="2800" dirty="0"/>
              <a:t>The observed difference in health tomorrow is: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Observed difference = </a:t>
            </a:r>
            <a:r>
              <a:rPr lang="en-US" sz="2800" b="1" dirty="0">
                <a:solidFill>
                  <a:schemeClr val="accent5"/>
                </a:solidFill>
              </a:rPr>
              <a:t>Causal effect </a:t>
            </a:r>
            <a:r>
              <a:rPr lang="mr-IN" sz="2800" b="1" dirty="0"/>
              <a:t>–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Selection bias</a:t>
            </a:r>
          </a:p>
          <a:p>
            <a:pPr algn="ctr"/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Selection bias is likely negative here, making the observed difference an underestimate of the causal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1092" y="5953412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baseline="30000" dirty="0"/>
              <a:t>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Varian (2016)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28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true model of the world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𝐻𝑜𝑠𝑝𝑖𝑡𝑎𝑙𝑉𝑖𝑠𝑖𝑡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𝐻𝑒𝑎𝑙𝑡h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that </a:t>
                </a:r>
                <a:r>
                  <a:rPr lang="en-US" i="1" dirty="0" err="1"/>
                  <a:t>HospitalVisit</a:t>
                </a:r>
                <a:r>
                  <a:rPr lang="en-US" dirty="0"/>
                  <a:t> is correlated with </a:t>
                </a:r>
                <a:r>
                  <a:rPr lang="en-US" i="1" dirty="0"/>
                  <a:t>Health</a:t>
                </a:r>
              </a:p>
              <a:p>
                <a:pPr lvl="1"/>
                <a:r>
                  <a:rPr lang="en-US" dirty="0"/>
                  <a:t>People with worse health are more likely to visit the hospital).</a:t>
                </a:r>
              </a:p>
              <a:p>
                <a:r>
                  <a:rPr lang="en-US" dirty="0"/>
                  <a:t>If we estimated a model that included </a:t>
                </a:r>
                <a:r>
                  <a:rPr lang="en-US" i="1" dirty="0"/>
                  <a:t>Health</a:t>
                </a:r>
                <a:r>
                  <a:rPr lang="en-US" dirty="0"/>
                  <a:t>, we would be fine. </a:t>
                </a:r>
              </a:p>
              <a:p>
                <a:pPr lvl="1"/>
                <a:r>
                  <a:rPr lang="en-US" dirty="0"/>
                  <a:t>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would be close to the truth.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09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Now suppose that we estimated a “</a:t>
                </a:r>
                <a:r>
                  <a:rPr lang="en-US" dirty="0" err="1"/>
                  <a:t>mis</a:t>
                </a:r>
                <a:r>
                  <a:rPr lang="en-US" dirty="0"/>
                  <a:t>-specified”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𝐻𝑜𝑠𝑝𝑖𝑡𝑎𝑙𝑉𝑖𝑠𝑖𝑡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effect of health is no in the catch-all error term: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𝐻𝑒𝑎𝑙𝑡h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𝐻𝑜𝑠𝑝𝑖𝑡𝑎𝑙𝑉𝑖𝑠𝑖𝑡</m:t>
                    </m:r>
                  </m:oMath>
                </a14:m>
                <a:r>
                  <a:rPr lang="en-US" dirty="0"/>
                  <a:t> is correlated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Whenever a variable in a model is correlated with the error we say it is “endogenous”.</a:t>
                </a:r>
              </a:p>
              <a:p>
                <a:r>
                  <a:rPr lang="en-US" dirty="0"/>
                  <a:t>Coefficients on endogenous regressors will not be good. Called </a:t>
                </a:r>
                <a:r>
                  <a:rPr lang="en-US" i="1" dirty="0"/>
                  <a:t>Omitted Variable Bias.</a:t>
                </a:r>
              </a:p>
              <a:p>
                <a:r>
                  <a:rPr lang="en-US" dirty="0"/>
                  <a:t>We should worry whenever our </a:t>
                </a:r>
                <a:r>
                  <a:rPr lang="en-US" dirty="0" err="1"/>
                  <a:t>regressor</a:t>
                </a:r>
                <a:r>
                  <a:rPr lang="en-US" dirty="0"/>
                  <a:t> is correlated with something in the error.</a:t>
                </a:r>
              </a:p>
              <a:p>
                <a:r>
                  <a:rPr lang="en-US" dirty="0"/>
                  <a:t>When this is caused by people’s choices we call this “Selection bias”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amount of bias in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proportional to:</a:t>
                </a:r>
              </a:p>
              <a:p>
                <a:pPr lvl="1"/>
                <a:r>
                  <a:rPr lang="en-US" dirty="0"/>
                  <a:t>The relation between the </a:t>
                </a:r>
                <a:r>
                  <a:rPr lang="en-US" dirty="0" err="1"/>
                  <a:t>regressor</a:t>
                </a:r>
                <a:r>
                  <a:rPr lang="en-US" dirty="0"/>
                  <a:t> and the confounder</a:t>
                </a:r>
              </a:p>
              <a:p>
                <a:pPr lvl="1"/>
                <a:r>
                  <a:rPr lang="en-US" dirty="0"/>
                  <a:t>The relation between the confounder and the outcome.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5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Selection bias can be so large that </a:t>
            </a:r>
            <a:r>
              <a:rPr lang="en-US" sz="2800" i="1" dirty="0"/>
              <a:t>observational and causal estimates give opposite effects</a:t>
            </a:r>
            <a:r>
              <a:rPr lang="en-US" sz="2800" dirty="0"/>
              <a:t> (e.g., going to hospitals makes you less healthy)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189060"/>
            <a:ext cx="4937125" cy="3337130"/>
          </a:xfrm>
        </p:spPr>
      </p:pic>
      <p:sp>
        <p:nvSpPr>
          <p:cNvPr id="6" name="TextBox 5"/>
          <p:cNvSpPr txBox="1"/>
          <p:nvPr/>
        </p:nvSpPr>
        <p:spPr>
          <a:xfrm>
            <a:off x="9251092" y="5953412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vudlab.com</a:t>
            </a:r>
            <a:r>
              <a:rPr lang="en-US" dirty="0"/>
              <a:t>/</a:t>
            </a:r>
            <a:r>
              <a:rPr lang="en-US" dirty="0" err="1"/>
              <a:t>simpsons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9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Paradox: Batting Averages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096964" y="3308985"/>
          <a:ext cx="10058398" cy="1097280"/>
        </p:xfrm>
        <a:graphic>
          <a:graphicData uri="http://schemas.openxmlformats.org/drawingml/2006/table">
            <a:tbl>
              <a:tblPr/>
              <a:tblGrid>
                <a:gridCol w="1436914">
                  <a:extLst>
                    <a:ext uri="{9D8B030D-6E8A-4147-A177-3AD203B41FA5}">
                      <a16:colId xmlns:a16="http://schemas.microsoft.com/office/drawing/2014/main" val="157117854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2092570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8203387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94023166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40100676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74894763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30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1995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1996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Combined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222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Derek Jeter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 12/48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.250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183/582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.314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195/630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.310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3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David Justice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104/411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.253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 45/140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.321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149/551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.270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45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69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“To find out what happens when you change something, it is necessary to change it.”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-George Box</a:t>
            </a:r>
          </a:p>
        </p:txBody>
      </p:sp>
    </p:spTree>
    <p:extLst>
      <p:ext uri="{BB962C8B-B14F-4D97-AF65-F5344CB8AC3E}">
        <p14:creationId xmlns:p14="http://schemas.microsoft.com/office/powerpoint/2010/main" val="304467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919226" y="4295787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 visit today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Random assignment determines the treatment independent of any confounds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179779" y="4295787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tomorrow</a:t>
            </a:r>
          </a:p>
        </p:txBody>
      </p:sp>
      <p:cxnSp>
        <p:nvCxnSpPr>
          <p:cNvPr id="10" name="Straight Arrow Connector 9"/>
          <p:cNvCxnSpPr>
            <a:stCxn id="8" idx="6"/>
            <a:endCxn id="6" idx="2"/>
          </p:cNvCxnSpPr>
          <p:nvPr/>
        </p:nvCxnSpPr>
        <p:spPr>
          <a:xfrm>
            <a:off x="6748026" y="5210187"/>
            <a:ext cx="143175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9834" y="5298055"/>
            <a:ext cx="8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Effect?</a:t>
            </a:r>
          </a:p>
        </p:txBody>
      </p:sp>
      <p:sp>
        <p:nvSpPr>
          <p:cNvPr id="9" name="Oval 8"/>
          <p:cNvSpPr/>
          <p:nvPr/>
        </p:nvSpPr>
        <p:spPr>
          <a:xfrm>
            <a:off x="6549502" y="2510922"/>
            <a:ext cx="1828800" cy="1828800"/>
          </a:xfrm>
          <a:prstGeom prst="ellipse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today</a:t>
            </a:r>
          </a:p>
        </p:txBody>
      </p:sp>
      <p:cxnSp>
        <p:nvCxnSpPr>
          <p:cNvPr id="12" name="Straight Arrow Connector 11"/>
          <p:cNvCxnSpPr>
            <a:stCxn id="9" idx="5"/>
            <a:endCxn id="6" idx="1"/>
          </p:cNvCxnSpPr>
          <p:nvPr/>
        </p:nvCxnSpPr>
        <p:spPr>
          <a:xfrm>
            <a:off x="8110480" y="4071900"/>
            <a:ext cx="337121" cy="49170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183421" y="4295787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Coin flip</a:t>
            </a:r>
          </a:p>
        </p:txBody>
      </p:sp>
      <p:cxnSp>
        <p:nvCxnSpPr>
          <p:cNvPr id="16" name="Straight Arrow Connector 15"/>
          <p:cNvCxnSpPr>
            <a:stCxn id="11" idx="6"/>
            <a:endCxn id="8" idx="2"/>
          </p:cNvCxnSpPr>
          <p:nvPr/>
        </p:nvCxnSpPr>
        <p:spPr>
          <a:xfrm>
            <a:off x="4012221" y="5210187"/>
            <a:ext cx="907005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077878" y="5680834"/>
            <a:ext cx="2114122" cy="64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lines mean “intervention”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11065" y="4182382"/>
            <a:ext cx="4911099" cy="203278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>
            <a:spLocks/>
          </p:cNvSpPr>
          <p:nvPr/>
        </p:nvSpPr>
        <p:spPr>
          <a:xfrm>
            <a:off x="1963671" y="4144101"/>
            <a:ext cx="5010912" cy="210312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3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50774"/>
          </a:xfrm>
        </p:spPr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To isolate the causal effect, we have to </a:t>
            </a:r>
            <a:r>
              <a:rPr lang="en-US" sz="2800" i="1" dirty="0"/>
              <a:t>change one and only one thing</a:t>
            </a:r>
            <a:r>
              <a:rPr lang="en-US" sz="2800" dirty="0"/>
              <a:t> (hospital visits), and compare outcomes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37219" y="3879963"/>
            <a:ext cx="37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8" y="3594849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6" y="3594849"/>
            <a:ext cx="13716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6742" y="3990701"/>
            <a:ext cx="698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7280" y="3401441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42" y="3465436"/>
            <a:ext cx="1531634" cy="16304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8" y="3594849"/>
            <a:ext cx="1371600" cy="1371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498080" y="3401441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42" y="3465436"/>
            <a:ext cx="1531634" cy="16304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7280" y="5150142"/>
            <a:ext cx="3657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(what happened)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97280" y="291856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98079" y="5150142"/>
            <a:ext cx="3657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(what would have happened)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8079" y="291856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Counterfactual</a:t>
            </a:r>
          </a:p>
        </p:txBody>
      </p:sp>
    </p:spTree>
    <p:extLst>
      <p:ext uri="{BB962C8B-B14F-4D97-AF65-F5344CB8AC3E}">
        <p14:creationId xmlns:p14="http://schemas.microsoft.com/office/powerpoint/2010/main" val="246034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-120770" y="1"/>
            <a:ext cx="12312770" cy="63145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forecast, leaving the world as it is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(seeing my neighbor with an umbrella might predict rain)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Causation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Anticipate what will happen when you make a change in the world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(but handing my neighbor an umbrella doesn’t cause rain)</a:t>
            </a:r>
          </a:p>
        </p:txBody>
      </p:sp>
    </p:spTree>
    <p:extLst>
      <p:ext uri="{BB962C8B-B14F-4D97-AF65-F5344CB8AC3E}">
        <p14:creationId xmlns:p14="http://schemas.microsoft.com/office/powerpoint/2010/main" val="7566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50774"/>
          </a:xfrm>
        </p:spPr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We never get to observe </a:t>
            </a:r>
            <a:r>
              <a:rPr lang="en-US" sz="2800" i="1" dirty="0"/>
              <a:t>what would have happened if we did something else</a:t>
            </a:r>
            <a:r>
              <a:rPr lang="en-US" sz="2800" dirty="0"/>
              <a:t>, so we have to estimate it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37219" y="3879963"/>
            <a:ext cx="37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8" y="3594849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6" y="3594849"/>
            <a:ext cx="13716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6742" y="3990701"/>
            <a:ext cx="698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7280" y="3401441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42" y="3465436"/>
            <a:ext cx="1531634" cy="16304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8" y="3594849"/>
            <a:ext cx="1371600" cy="1371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498080" y="3401441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42" y="3465436"/>
            <a:ext cx="1531634" cy="16304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7280" y="5150142"/>
            <a:ext cx="3657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(what happened)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97280" y="291856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98079" y="5150142"/>
            <a:ext cx="3657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(what would have happened)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8079" y="2918561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Counterfactual</a:t>
            </a:r>
          </a:p>
        </p:txBody>
      </p:sp>
    </p:spTree>
    <p:extLst>
      <p:ext uri="{BB962C8B-B14F-4D97-AF65-F5344CB8AC3E}">
        <p14:creationId xmlns:p14="http://schemas.microsoft.com/office/powerpoint/2010/main" val="109630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50774"/>
          </a:xfrm>
        </p:spPr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We can use randomization to create two groups that differ only in which treatment they receive, restoring symmetry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37219" y="4868337"/>
            <a:ext cx="37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8" y="4583223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6" y="4583223"/>
            <a:ext cx="1371600" cy="1371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97280" y="4389815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8" y="4583223"/>
            <a:ext cx="1371600" cy="1371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498080" y="4389815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7280" y="3906935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8079" y="3906935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8" y="3707915"/>
            <a:ext cx="1068512" cy="105208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3" idx="0"/>
          </p:cNvCxnSpPr>
          <p:nvPr/>
        </p:nvCxnSpPr>
        <p:spPr>
          <a:xfrm>
            <a:off x="6073234" y="3402106"/>
            <a:ext cx="0" cy="305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7" idx="3"/>
          </p:cNvCxnSpPr>
          <p:nvPr/>
        </p:nvCxnSpPr>
        <p:spPr>
          <a:xfrm flipH="1">
            <a:off x="4754880" y="4760003"/>
            <a:ext cx="1318354" cy="509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2"/>
            <a:endCxn id="24" idx="1"/>
          </p:cNvCxnSpPr>
          <p:nvPr/>
        </p:nvCxnSpPr>
        <p:spPr>
          <a:xfrm>
            <a:off x="6073234" y="4760003"/>
            <a:ext cx="1424846" cy="509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82066" y="4583223"/>
            <a:ext cx="8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2649" y="4583223"/>
            <a:ext cx="8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Tails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4634" y="289452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5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50774"/>
          </a:xfrm>
        </p:spPr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We can use randomization to create two groups that differ only in which treatment they receive, restoring symmetry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37219" y="4868337"/>
            <a:ext cx="37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8" y="4583223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6" y="4583223"/>
            <a:ext cx="1371600" cy="1371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97280" y="4389815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8" y="4583223"/>
            <a:ext cx="1371600" cy="1371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498080" y="4389815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7280" y="3906935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8079" y="3906935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78" y="3707915"/>
            <a:ext cx="1068512" cy="105208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3" idx="0"/>
          </p:cNvCxnSpPr>
          <p:nvPr/>
        </p:nvCxnSpPr>
        <p:spPr>
          <a:xfrm>
            <a:off x="6073234" y="3402106"/>
            <a:ext cx="0" cy="305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7" idx="3"/>
          </p:cNvCxnSpPr>
          <p:nvPr/>
        </p:nvCxnSpPr>
        <p:spPr>
          <a:xfrm flipH="1">
            <a:off x="4754880" y="4760003"/>
            <a:ext cx="1318354" cy="509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2"/>
            <a:endCxn id="24" idx="1"/>
          </p:cNvCxnSpPr>
          <p:nvPr/>
        </p:nvCxnSpPr>
        <p:spPr>
          <a:xfrm>
            <a:off x="6073234" y="4760003"/>
            <a:ext cx="1424846" cy="509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82066" y="4583223"/>
            <a:ext cx="8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2649" y="4583223"/>
            <a:ext cx="8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Tails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34" y="290488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6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50774"/>
          </a:xfrm>
        </p:spPr>
        <p:txBody>
          <a:bodyPr anchor="t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We can use randomization to create two groups that differ only in which treatment they receive, restoring symmetry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37219" y="3866284"/>
            <a:ext cx="37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8" y="3581170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6" y="3581170"/>
            <a:ext cx="1371600" cy="1371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97280" y="3387762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8" y="3581170"/>
            <a:ext cx="1371600" cy="13716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498080" y="3387762"/>
            <a:ext cx="3657600" cy="1758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7280" y="2904882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8079" y="2904882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2059" y="4291782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7816" y="399191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33" y="3670295"/>
            <a:ext cx="4572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64" y="4428005"/>
            <a:ext cx="457200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93" y="3569905"/>
            <a:ext cx="457200" cy="457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1595" y="4172424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9326" y="3649729"/>
            <a:ext cx="45720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9678" y="4495570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25" y="3681560"/>
            <a:ext cx="457200" cy="457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22" y="4172424"/>
            <a:ext cx="457200" cy="457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2" y="4332168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0602" y="40383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83" y="1779055"/>
            <a:ext cx="7337593" cy="4509005"/>
          </a:xfrm>
        </p:spPr>
      </p:pic>
      <p:sp>
        <p:nvSpPr>
          <p:cNvPr id="5" name="TextBox 4"/>
          <p:cNvSpPr txBox="1"/>
          <p:nvPr/>
        </p:nvSpPr>
        <p:spPr>
          <a:xfrm>
            <a:off x="9251092" y="5939965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Dunning (2012)</a:t>
            </a:r>
          </a:p>
        </p:txBody>
      </p:sp>
    </p:spTree>
    <p:extLst>
      <p:ext uri="{BB962C8B-B14F-4D97-AF65-F5344CB8AC3E}">
        <p14:creationId xmlns:p14="http://schemas.microsoft.com/office/powerpoint/2010/main" val="198569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identity of causal inference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observed difference is now the causal effect: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Observed difference = </a:t>
            </a:r>
            <a:r>
              <a:rPr lang="en-US" sz="2800" b="1" dirty="0">
                <a:solidFill>
                  <a:schemeClr val="accent5"/>
                </a:solidFill>
              </a:rPr>
              <a:t>Causal effect </a:t>
            </a:r>
            <a:r>
              <a:rPr lang="mr-IN" sz="2800" b="1" dirty="0"/>
              <a:t>–</a:t>
            </a:r>
            <a:r>
              <a:rPr lang="en-US" sz="2800" b="1" dirty="0"/>
              <a:t> </a:t>
            </a:r>
            <a:r>
              <a:rPr lang="en-US" sz="2800" b="1" strike="sngStrike" dirty="0">
                <a:solidFill>
                  <a:srgbClr val="C00000"/>
                </a:solidFill>
              </a:rPr>
              <a:t>Selection bias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        </a:t>
            </a:r>
            <a:r>
              <a:rPr lang="en-US" sz="2800" b="1" dirty="0">
                <a:solidFill>
                  <a:schemeClr val="tx1"/>
                </a:solidFill>
              </a:rPr>
              <a:t>= </a:t>
            </a:r>
            <a:r>
              <a:rPr lang="en-US" sz="2800" b="1" dirty="0">
                <a:solidFill>
                  <a:schemeClr val="accent5"/>
                </a:solidFill>
              </a:rPr>
              <a:t>Causal effect</a:t>
            </a:r>
            <a:endParaRPr lang="en-US" sz="2800" b="1" dirty="0">
              <a:solidFill>
                <a:srgbClr val="C00000"/>
              </a:solidFill>
            </a:endParaRP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Selection bias is zero, since there’s no difference, on average, between those who were hospitalized and those who weren’t</a:t>
            </a:r>
          </a:p>
        </p:txBody>
      </p:sp>
    </p:spTree>
    <p:extLst>
      <p:ext uri="{BB962C8B-B14F-4D97-AF65-F5344CB8AC3E}">
        <p14:creationId xmlns:p14="http://schemas.microsoft.com/office/powerpoint/2010/main" val="353259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Treatment and what is the control? Is there a placebo?</a:t>
            </a:r>
          </a:p>
          <a:p>
            <a:r>
              <a:rPr lang="en-US" dirty="0"/>
              <a:t>At what level is this randomized (participant, cluster)?</a:t>
            </a:r>
          </a:p>
          <a:p>
            <a:r>
              <a:rPr lang="en-US" dirty="0"/>
              <a:t>What do I want to measure? Can I measure it effectively (e.g. privacy concerns)?</a:t>
            </a:r>
          </a:p>
          <a:p>
            <a:r>
              <a:rPr lang="en-US" dirty="0"/>
              <a:t>Blinding: Participants and experimental workers should not know whether in control or treatment?</a:t>
            </a:r>
          </a:p>
        </p:txBody>
      </p:sp>
    </p:spTree>
    <p:extLst>
      <p:ext uri="{BB962C8B-B14F-4D97-AF65-F5344CB8AC3E}">
        <p14:creationId xmlns:p14="http://schemas.microsoft.com/office/powerpoint/2010/main" val="32697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Significance level,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(e.g. 5%): Chance of getting Type I Error if Effect Doesn’t Exist (first column)</a:t>
                </a:r>
              </a:p>
              <a:p>
                <a:r>
                  <a:rPr lang="en-US" dirty="0"/>
                  <a:t>Statistical Power: Chance of Detecting Effect when it does exist (second column)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152104" y="3773035"/>
          <a:ext cx="773974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227">
                  <a:extLst>
                    <a:ext uri="{9D8B030D-6E8A-4147-A177-3AD203B41FA5}">
                      <a16:colId xmlns:a16="http://schemas.microsoft.com/office/drawing/2014/main" val="3654730422"/>
                    </a:ext>
                  </a:extLst>
                </a:gridCol>
                <a:gridCol w="2690949">
                  <a:extLst>
                    <a:ext uri="{9D8B030D-6E8A-4147-A177-3AD203B41FA5}">
                      <a16:colId xmlns:a16="http://schemas.microsoft.com/office/drawing/2014/main" val="3368710956"/>
                    </a:ext>
                  </a:extLst>
                </a:gridCol>
                <a:gridCol w="3079569">
                  <a:extLst>
                    <a:ext uri="{9D8B030D-6E8A-4147-A177-3AD203B41FA5}">
                      <a16:colId xmlns:a16="http://schemas.microsoft.com/office/drawing/2014/main" val="2752044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 Doesn’t 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93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Detect</a:t>
                      </a:r>
                      <a:r>
                        <a:rPr lang="en-US" baseline="0" dirty="0"/>
                        <a:t> 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Type I</a:t>
                      </a:r>
                      <a:r>
                        <a:rPr lang="en-US" baseline="0" dirty="0">
                          <a:solidFill>
                            <a:srgbClr val="C00000"/>
                          </a:solidFill>
                        </a:rPr>
                        <a:t> Error (False Positive)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5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Don’t Detect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r>
                        <a:rPr lang="en-US" baseline="0" dirty="0"/>
                        <a:t>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Type</a:t>
                      </a:r>
                      <a:r>
                        <a:rPr lang="en-US" baseline="0" dirty="0">
                          <a:solidFill>
                            <a:srgbClr val="C00000"/>
                          </a:solidFill>
                        </a:rPr>
                        <a:t> II Error (False Negative)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1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76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Cohen’s d: </a:t>
            </a:r>
            <a:r>
              <a:rPr lang="en-US" dirty="0">
                <a:hlinkClick r:id="rId2"/>
              </a:rPr>
              <a:t>http://rpsychologist.com/d3/cohend/</a:t>
            </a:r>
            <a:endParaRPr lang="en-US" dirty="0"/>
          </a:p>
          <a:p>
            <a:r>
              <a:rPr lang="en-US" dirty="0"/>
              <a:t>Power &amp; Statistical Significance: </a:t>
            </a:r>
            <a:r>
              <a:rPr lang="en-US" dirty="0">
                <a:hlinkClick r:id="rId3"/>
              </a:rPr>
              <a:t>http://rpsychologist.com/d3/NHST/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3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validity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Validity</a:t>
            </a:r>
          </a:p>
          <a:p>
            <a:pPr lvl="1"/>
            <a:r>
              <a:rPr lang="en-US" dirty="0"/>
              <a:t>Did I correctly estimate the effect in my sample? </a:t>
            </a:r>
          </a:p>
          <a:p>
            <a:pPr lvl="1"/>
            <a:r>
              <a:rPr lang="en-US" dirty="0"/>
              <a:t>Did I not control for a confounder?</a:t>
            </a:r>
          </a:p>
          <a:p>
            <a:r>
              <a:rPr lang="en-US" dirty="0"/>
              <a:t>External Validity</a:t>
            </a:r>
          </a:p>
          <a:p>
            <a:pPr lvl="1"/>
            <a:r>
              <a:rPr lang="en-US" dirty="0"/>
              <a:t>Will this effect hold elsewhere?</a:t>
            </a:r>
          </a:p>
          <a:p>
            <a:pPr lvl="1"/>
            <a:r>
              <a:rPr lang="en-US" dirty="0"/>
              <a:t>Did I study a population that is very unique?</a:t>
            </a:r>
          </a:p>
          <a:p>
            <a:pPr lvl="1"/>
            <a:endParaRPr lang="en-US" dirty="0"/>
          </a:p>
          <a:p>
            <a:r>
              <a:rPr lang="en-US" dirty="0"/>
              <a:t>These answer did I learn anything potentially useful?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6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“Causes of effects”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It’s tempting to ask “what caused Y”, e.g.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What makes an email spam?</a:t>
            </a:r>
          </a:p>
          <a:p>
            <a:pPr lvl="1"/>
            <a:r>
              <a:rPr lang="en-US" sz="2800" dirty="0"/>
              <a:t>What caused my kid to get sick?</a:t>
            </a:r>
          </a:p>
          <a:p>
            <a:pPr lvl="1"/>
            <a:r>
              <a:rPr lang="en-US" sz="2800" dirty="0"/>
              <a:t>Why did the stock market drop?</a:t>
            </a:r>
          </a:p>
          <a:p>
            <a:pPr lvl="1"/>
            <a:endParaRPr lang="en-US" sz="2800" dirty="0"/>
          </a:p>
          <a:p>
            <a:r>
              <a:rPr lang="en-US" sz="2800" dirty="0"/>
              <a:t>This is ”reverse causal inference”, and is generally quite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51092" y="5953412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Stuart Mill (1843)</a:t>
            </a:r>
          </a:p>
        </p:txBody>
      </p:sp>
    </p:spTree>
    <p:extLst>
      <p:ext uri="{BB962C8B-B14F-4D97-AF65-F5344CB8AC3E}">
        <p14:creationId xmlns:p14="http://schemas.microsoft.com/office/powerpoint/2010/main" val="2856043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Random assignment is the “gold standard” for causal inference, but can be misleading under certain circumstances</a:t>
            </a:r>
          </a:p>
          <a:p>
            <a:endParaRPr lang="en-US" sz="2800" dirty="0"/>
          </a:p>
          <a:p>
            <a:pPr lvl="1"/>
            <a:r>
              <a:rPr lang="en-US" sz="2800" dirty="0"/>
              <a:t>Small sample sizes</a:t>
            </a:r>
          </a:p>
          <a:p>
            <a:pPr lvl="1"/>
            <a:r>
              <a:rPr lang="en-US" sz="2800" dirty="0"/>
              <a:t>Researcher degrees of freedom</a:t>
            </a:r>
          </a:p>
          <a:p>
            <a:pPr lvl="1"/>
            <a:r>
              <a:rPr lang="en-US" sz="2800" dirty="0"/>
              <a:t>Publication bias</a:t>
            </a:r>
          </a:p>
          <a:p>
            <a:pPr lvl="1"/>
            <a:r>
              <a:rPr lang="en-US" sz="2800" dirty="0"/>
              <a:t>P-hacking</a:t>
            </a:r>
          </a:p>
        </p:txBody>
      </p:sp>
    </p:spTree>
    <p:extLst>
      <p:ext uri="{BB962C8B-B14F-4D97-AF65-F5344CB8AC3E}">
        <p14:creationId xmlns:p14="http://schemas.microsoft.com/office/powerpoint/2010/main" val="3633915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17" y="37322"/>
            <a:ext cx="9255967" cy="61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6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10" y="0"/>
            <a:ext cx="7562980" cy="6168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1092" y="5939965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dirty="0">
                <a:solidFill>
                  <a:prstClr val="black"/>
                </a:solidFill>
              </a:rPr>
              <a:t>http://</a:t>
            </a:r>
            <a:r>
              <a:rPr lang="en-US" dirty="0" err="1">
                <a:solidFill>
                  <a:prstClr val="black"/>
                </a:solidFill>
              </a:rPr>
              <a:t>bit.ly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lang="en-US" dirty="0" err="1">
                <a:solidFill>
                  <a:prstClr val="black"/>
                </a:solidFill>
              </a:rPr>
              <a:t>fdrtree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6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56" y="880706"/>
            <a:ext cx="4914900" cy="434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1" y="880706"/>
            <a:ext cx="4914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1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4" y="410546"/>
            <a:ext cx="11538373" cy="5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4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60" y="1119673"/>
            <a:ext cx="7556358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50659"/>
            <a:ext cx="11633200" cy="241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003703"/>
            <a:ext cx="11633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33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/ limitations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Random assignment is the “gold standard” for causal inference, but it has some limitations:</a:t>
            </a:r>
          </a:p>
          <a:p>
            <a:endParaRPr lang="en-US" sz="2800" dirty="0"/>
          </a:p>
          <a:p>
            <a:pPr lvl="1"/>
            <a:r>
              <a:rPr lang="en-US" sz="2800" dirty="0"/>
              <a:t>Randomization often isn’t feasible and/or ethical</a:t>
            </a:r>
          </a:p>
          <a:p>
            <a:pPr lvl="1"/>
            <a:r>
              <a:rPr lang="en-US" sz="2800" dirty="0"/>
              <a:t>Experiments are costly in terms of time and money</a:t>
            </a:r>
          </a:p>
          <a:p>
            <a:pPr lvl="1"/>
            <a:r>
              <a:rPr lang="en-US" sz="2800" dirty="0"/>
              <a:t>It’s difficult to create convincing parallel worlds</a:t>
            </a:r>
          </a:p>
          <a:p>
            <a:pPr lvl="1"/>
            <a:r>
              <a:rPr lang="en-US" sz="2800" dirty="0"/>
              <a:t>Inevitably people deviate from their random assignments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Anyone can flip a coin, but it’s difficult to create convincing parallel worlds</a:t>
            </a:r>
          </a:p>
        </p:txBody>
      </p:sp>
    </p:spTree>
    <p:extLst>
      <p:ext uri="{BB962C8B-B14F-4D97-AF65-F5344CB8AC3E}">
        <p14:creationId xmlns:p14="http://schemas.microsoft.com/office/powerpoint/2010/main" val="12714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84145"/>
            <a:ext cx="6451600" cy="168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001837"/>
            <a:ext cx="3302000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351087"/>
            <a:ext cx="3302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6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6" y="828527"/>
            <a:ext cx="9658349" cy="2227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69" y="3184529"/>
            <a:ext cx="6621462" cy="28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“Effects of causes”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Alternatively, we can ask “what happens if we do X?”, e.g.</a:t>
            </a:r>
          </a:p>
          <a:p>
            <a:endParaRPr lang="en-US" sz="2800" dirty="0"/>
          </a:p>
          <a:p>
            <a:pPr lvl="1"/>
            <a:r>
              <a:rPr lang="en-US" sz="2800" dirty="0"/>
              <a:t>How does education impact future earnings?</a:t>
            </a:r>
          </a:p>
          <a:p>
            <a:pPr lvl="1"/>
            <a:r>
              <a:rPr lang="en-US" sz="2800" dirty="0"/>
              <a:t>What is the effect of advertising on sales?</a:t>
            </a:r>
          </a:p>
          <a:p>
            <a:pPr lvl="1"/>
            <a:r>
              <a:rPr lang="en-US" sz="2800" dirty="0"/>
              <a:t>How does hospitalization affect health?</a:t>
            </a:r>
          </a:p>
          <a:p>
            <a:pPr lvl="1"/>
            <a:endParaRPr lang="en-US" sz="2800" dirty="0"/>
          </a:p>
          <a:p>
            <a:r>
              <a:rPr lang="en-US" sz="2800" dirty="0"/>
              <a:t>This is “forward causal inference”: still hard, but less contentious!</a:t>
            </a:r>
          </a:p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251092" y="5953412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Stuart Mill (1843)</a:t>
            </a:r>
          </a:p>
        </p:txBody>
      </p:sp>
    </p:spTree>
    <p:extLst>
      <p:ext uri="{BB962C8B-B14F-4D97-AF65-F5344CB8AC3E}">
        <p14:creationId xmlns:p14="http://schemas.microsoft.com/office/powerpoint/2010/main" val="842188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284162"/>
            <a:ext cx="69977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3000" dirty="0"/>
              <a:t>Large-scale </a:t>
            </a:r>
            <a:r>
              <a:rPr lang="en-US" sz="3000" i="1" dirty="0"/>
              <a:t>observational data </a:t>
            </a:r>
            <a:r>
              <a:rPr lang="en-US" sz="3000" dirty="0"/>
              <a:t>is useful for building </a:t>
            </a:r>
            <a:r>
              <a:rPr lang="en-US" sz="3000" i="1" dirty="0"/>
              <a:t>predictive models</a:t>
            </a:r>
            <a:r>
              <a:rPr lang="en-US" sz="3000" dirty="0"/>
              <a:t> of a </a:t>
            </a:r>
            <a:r>
              <a:rPr lang="en-US" sz="3000" i="1" dirty="0"/>
              <a:t>static world</a:t>
            </a:r>
          </a:p>
        </p:txBody>
      </p:sp>
    </p:spTree>
    <p:extLst>
      <p:ext uri="{BB962C8B-B14F-4D97-AF65-F5344CB8AC3E}">
        <p14:creationId xmlns:p14="http://schemas.microsoft.com/office/powerpoint/2010/main" val="3735049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3200" dirty="0"/>
              <a:t>But without appropriate </a:t>
            </a:r>
            <a:r>
              <a:rPr lang="en-US" sz="3200" i="1" dirty="0"/>
              <a:t>random variation</a:t>
            </a:r>
            <a:r>
              <a:rPr lang="en-US" sz="3200" dirty="0"/>
              <a:t>, it’s hard to </a:t>
            </a:r>
            <a:r>
              <a:rPr lang="en-US" sz="3200" i="1" dirty="0"/>
              <a:t>predict what happens when you change something</a:t>
            </a:r>
            <a:r>
              <a:rPr lang="en-US" sz="3200" dirty="0"/>
              <a:t> in the world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78232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3200" i="1" dirty="0"/>
              <a:t>Randomized experiments</a:t>
            </a:r>
            <a:r>
              <a:rPr lang="en-US" sz="3200" dirty="0"/>
              <a:t> are like </a:t>
            </a:r>
            <a:r>
              <a:rPr lang="en-US" sz="3200" i="1" dirty="0"/>
              <a:t>custom-made datasets</a:t>
            </a:r>
            <a:r>
              <a:rPr lang="en-US" sz="3200" dirty="0"/>
              <a:t> to answer a specific question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90503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</a:t>
            </a:r>
            <a:br>
              <a:rPr lang="en-US" dirty="0"/>
            </a:br>
            <a:r>
              <a:rPr lang="en-US" dirty="0"/>
              <a:t>Natural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7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Sometimes we get lucky and nature effectively runs experiments for us, e.g.: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As-if random: People are randomly exposed to water sources</a:t>
            </a:r>
          </a:p>
          <a:p>
            <a:pPr lvl="1"/>
            <a:r>
              <a:rPr lang="en-US" sz="2800" dirty="0"/>
              <a:t>Instrumental variables: A lottery influences military service</a:t>
            </a:r>
          </a:p>
          <a:p>
            <a:pPr lvl="1"/>
            <a:r>
              <a:rPr lang="en-US" sz="2800" dirty="0"/>
              <a:t>Discontinuities: Star ratings get arbitrarily rounded</a:t>
            </a:r>
          </a:p>
          <a:p>
            <a:pPr lvl="1"/>
            <a:r>
              <a:rPr lang="en-US" sz="2800" dirty="0"/>
              <a:t>Difference in differences: Minimum wage changes in just one state</a:t>
            </a:r>
          </a:p>
        </p:txBody>
      </p:sp>
    </p:spTree>
    <p:extLst>
      <p:ext uri="{BB962C8B-B14F-4D97-AF65-F5344CB8AC3E}">
        <p14:creationId xmlns:p14="http://schemas.microsoft.com/office/powerpoint/2010/main" val="1408186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Sometimes we get lucky and nature effectively runs experiments for us, e.g.: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As-if random: People are randomly exposed to water sources</a:t>
            </a:r>
          </a:p>
          <a:p>
            <a:pPr lvl="1"/>
            <a:r>
              <a:rPr lang="en-US" sz="2800" dirty="0"/>
              <a:t>Instrumental variables: A lottery influences military service</a:t>
            </a:r>
          </a:p>
          <a:p>
            <a:pPr lvl="1"/>
            <a:r>
              <a:rPr lang="en-US" sz="2800" dirty="0"/>
              <a:t>Discontinuities: Star ratings get arbitrarily rounded</a:t>
            </a:r>
          </a:p>
          <a:p>
            <a:pPr lvl="1"/>
            <a:r>
              <a:rPr lang="en-US" sz="2800" dirty="0"/>
              <a:t>Difference in differences: Minimum wage changes in just one state</a:t>
            </a:r>
          </a:p>
          <a:p>
            <a:pPr lvl="1"/>
            <a:endParaRPr lang="en-US" sz="2800" dirty="0"/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Experiments happen all the time, we just have to notice them</a:t>
            </a:r>
          </a:p>
        </p:txBody>
      </p:sp>
    </p:spTree>
    <p:extLst>
      <p:ext uri="{BB962C8B-B14F-4D97-AF65-F5344CB8AC3E}">
        <p14:creationId xmlns:p14="http://schemas.microsoft.com/office/powerpoint/2010/main" val="44313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Hospitalization on health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What’s wrong with estimating this model from observational data?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51324" y="3204711"/>
            <a:ext cx="5089353" cy="1828800"/>
            <a:chOff x="3761116" y="3177653"/>
            <a:chExt cx="5089353" cy="1828800"/>
          </a:xfrm>
        </p:grpSpPr>
        <p:sp>
          <p:nvSpPr>
            <p:cNvPr id="6" name="Oval 5"/>
            <p:cNvSpPr/>
            <p:nvPr/>
          </p:nvSpPr>
          <p:spPr>
            <a:xfrm>
              <a:off x="7021669" y="3177653"/>
              <a:ext cx="1828800" cy="1828800"/>
            </a:xfrm>
            <a:prstGeom prst="ellipse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tomorrow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761116" y="3177653"/>
              <a:ext cx="1828800" cy="1828800"/>
            </a:xfrm>
            <a:prstGeom prst="ellipse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Hospital visit today</a:t>
              </a:r>
            </a:p>
          </p:txBody>
        </p:sp>
        <p:cxnSp>
          <p:nvCxnSpPr>
            <p:cNvPr id="10" name="Straight Arrow Connector 9"/>
            <p:cNvCxnSpPr>
              <a:stCxn id="8" idx="6"/>
              <a:endCxn id="6" idx="2"/>
            </p:cNvCxnSpPr>
            <p:nvPr/>
          </p:nvCxnSpPr>
          <p:spPr>
            <a:xfrm>
              <a:off x="5589916" y="4092053"/>
              <a:ext cx="1431753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891724" y="4179921"/>
              <a:ext cx="828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Effect?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251092" y="5939965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means 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causes Y”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45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The effect and cause might be </a:t>
            </a:r>
            <a:r>
              <a:rPr lang="en-US" sz="2800" i="1" dirty="0"/>
              <a:t>confounded</a:t>
            </a:r>
            <a:r>
              <a:rPr lang="en-US" sz="2800" dirty="0"/>
              <a:t> by a common cause, and be </a:t>
            </a:r>
            <a:r>
              <a:rPr lang="en-US" sz="2800" i="1" dirty="0"/>
              <a:t>changing together </a:t>
            </a:r>
            <a:r>
              <a:rPr lang="en-US" sz="2800" dirty="0"/>
              <a:t>as a result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326880" y="4040293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tomorrow</a:t>
            </a:r>
          </a:p>
        </p:txBody>
      </p:sp>
      <p:sp>
        <p:nvSpPr>
          <p:cNvPr id="8" name="Oval 7"/>
          <p:cNvSpPr/>
          <p:nvPr/>
        </p:nvSpPr>
        <p:spPr>
          <a:xfrm>
            <a:off x="6066327" y="4040293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 visit today</a:t>
            </a:r>
          </a:p>
        </p:txBody>
      </p:sp>
      <p:cxnSp>
        <p:nvCxnSpPr>
          <p:cNvPr id="10" name="Straight Arrow Connector 9"/>
          <p:cNvCxnSpPr>
            <a:stCxn id="8" idx="6"/>
            <a:endCxn id="6" idx="2"/>
          </p:cNvCxnSpPr>
          <p:nvPr/>
        </p:nvCxnSpPr>
        <p:spPr>
          <a:xfrm>
            <a:off x="7895127" y="4954693"/>
            <a:ext cx="143175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96935" y="5042561"/>
            <a:ext cx="8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Effect?</a:t>
            </a:r>
          </a:p>
        </p:txBody>
      </p:sp>
      <p:sp>
        <p:nvSpPr>
          <p:cNvPr id="9" name="Oval 8"/>
          <p:cNvSpPr/>
          <p:nvPr/>
        </p:nvSpPr>
        <p:spPr>
          <a:xfrm>
            <a:off x="7696603" y="2255428"/>
            <a:ext cx="1828800" cy="1828800"/>
          </a:xfrm>
          <a:prstGeom prst="ellipse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today</a:t>
            </a:r>
          </a:p>
        </p:txBody>
      </p:sp>
      <p:cxnSp>
        <p:nvCxnSpPr>
          <p:cNvPr id="11" name="Straight Arrow Connector 10"/>
          <p:cNvCxnSpPr>
            <a:stCxn id="9" idx="3"/>
            <a:endCxn id="8" idx="7"/>
          </p:cNvCxnSpPr>
          <p:nvPr/>
        </p:nvCxnSpPr>
        <p:spPr>
          <a:xfrm flipH="1">
            <a:off x="7627305" y="3816406"/>
            <a:ext cx="337120" cy="49170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5"/>
            <a:endCxn id="6" idx="1"/>
          </p:cNvCxnSpPr>
          <p:nvPr/>
        </p:nvCxnSpPr>
        <p:spPr>
          <a:xfrm>
            <a:off x="9257581" y="3816406"/>
            <a:ext cx="337121" cy="49170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98541" y="5939965"/>
            <a:ext cx="369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Dashed circle means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“unobserved”</a:t>
            </a:r>
          </a:p>
        </p:txBody>
      </p:sp>
    </p:spTree>
    <p:extLst>
      <p:ext uri="{BB962C8B-B14F-4D97-AF65-F5344CB8AC3E}">
        <p14:creationId xmlns:p14="http://schemas.microsoft.com/office/powerpoint/2010/main" val="193575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If we </a:t>
            </a:r>
            <a:r>
              <a:rPr lang="en-US" sz="2800" i="1" dirty="0"/>
              <a:t>only get to observe them changing together</a:t>
            </a:r>
            <a:r>
              <a:rPr lang="en-US" sz="2800" dirty="0"/>
              <a:t>, we can’t estimate the effect of hospitalization changing alone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326880" y="4040293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tomorrow</a:t>
            </a:r>
          </a:p>
        </p:txBody>
      </p:sp>
      <p:sp>
        <p:nvSpPr>
          <p:cNvPr id="8" name="Oval 7"/>
          <p:cNvSpPr/>
          <p:nvPr/>
        </p:nvSpPr>
        <p:spPr>
          <a:xfrm>
            <a:off x="6066327" y="4040293"/>
            <a:ext cx="1828800" cy="1828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 visit today</a:t>
            </a:r>
          </a:p>
        </p:txBody>
      </p:sp>
      <p:cxnSp>
        <p:nvCxnSpPr>
          <p:cNvPr id="10" name="Straight Arrow Connector 9"/>
          <p:cNvCxnSpPr>
            <a:stCxn id="8" idx="6"/>
            <a:endCxn id="6" idx="2"/>
          </p:cNvCxnSpPr>
          <p:nvPr/>
        </p:nvCxnSpPr>
        <p:spPr>
          <a:xfrm>
            <a:off x="7895127" y="4954693"/>
            <a:ext cx="143175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96935" y="5042561"/>
            <a:ext cx="8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Effect?</a:t>
            </a:r>
          </a:p>
        </p:txBody>
      </p:sp>
      <p:sp>
        <p:nvSpPr>
          <p:cNvPr id="9" name="Oval 8"/>
          <p:cNvSpPr/>
          <p:nvPr/>
        </p:nvSpPr>
        <p:spPr>
          <a:xfrm>
            <a:off x="7696603" y="2255428"/>
            <a:ext cx="1828800" cy="1828800"/>
          </a:xfrm>
          <a:prstGeom prst="ellipse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today</a:t>
            </a:r>
          </a:p>
        </p:txBody>
      </p:sp>
      <p:cxnSp>
        <p:nvCxnSpPr>
          <p:cNvPr id="11" name="Straight Arrow Connector 10"/>
          <p:cNvCxnSpPr>
            <a:stCxn id="9" idx="3"/>
            <a:endCxn id="8" idx="7"/>
          </p:cNvCxnSpPr>
          <p:nvPr/>
        </p:nvCxnSpPr>
        <p:spPr>
          <a:xfrm flipH="1">
            <a:off x="7627305" y="3816406"/>
            <a:ext cx="337120" cy="49170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5"/>
            <a:endCxn id="6" idx="1"/>
          </p:cNvCxnSpPr>
          <p:nvPr/>
        </p:nvCxnSpPr>
        <p:spPr>
          <a:xfrm>
            <a:off x="9257581" y="3816406"/>
            <a:ext cx="337121" cy="49170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8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estimates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Let’s say all sick people in our dataset went to the hospital today, and healthy people stayed home</a:t>
            </a:r>
          </a:p>
          <a:p>
            <a:r>
              <a:rPr lang="en-US" sz="2800" dirty="0"/>
              <a:t>The observed difference in health tomorrow is:</a:t>
            </a:r>
          </a:p>
          <a:p>
            <a:endParaRPr lang="en-US" sz="2800" dirty="0"/>
          </a:p>
          <a:p>
            <a:pPr algn="ctr"/>
            <a:r>
              <a:rPr lang="en-US" sz="2800" dirty="0" err="1"/>
              <a:t>Δ</a:t>
            </a:r>
            <a:r>
              <a:rPr lang="en-US" sz="2800" baseline="-25000" dirty="0" err="1"/>
              <a:t>obs</a:t>
            </a:r>
            <a:r>
              <a:rPr lang="en-US" sz="2800" dirty="0"/>
              <a:t> = (Sick and went to hospital) </a:t>
            </a:r>
            <a:r>
              <a:rPr lang="mr-IN" sz="2800" dirty="0"/>
              <a:t>–</a:t>
            </a:r>
            <a:r>
              <a:rPr lang="en-US" sz="2800" dirty="0"/>
              <a:t> (Healthy and stayed home)</a:t>
            </a:r>
          </a:p>
        </p:txBody>
      </p:sp>
    </p:spTree>
    <p:extLst>
      <p:ext uri="{BB962C8B-B14F-4D97-AF65-F5344CB8AC3E}">
        <p14:creationId xmlns:p14="http://schemas.microsoft.com/office/powerpoint/2010/main" val="16703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estimates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Let’s say all sick people in our dataset went to the hospital today, and healthy people stayed home</a:t>
            </a:r>
          </a:p>
          <a:p>
            <a:r>
              <a:rPr lang="en-US" sz="2800" dirty="0"/>
              <a:t>The observed difference in health tomorrow is:</a:t>
            </a:r>
          </a:p>
          <a:p>
            <a:endParaRPr lang="en-US" sz="2800" dirty="0"/>
          </a:p>
          <a:p>
            <a:pPr algn="ctr"/>
            <a:r>
              <a:rPr lang="en-US" sz="2800" dirty="0" err="1"/>
              <a:t>Δ</a:t>
            </a:r>
            <a:r>
              <a:rPr lang="en-US" sz="2800" baseline="-25000" dirty="0" err="1"/>
              <a:t>obs</a:t>
            </a:r>
            <a:r>
              <a:rPr lang="en-US" sz="2800" dirty="0"/>
              <a:t> = [(Sick and went to hospital)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(Sick if stayed home)</a:t>
            </a:r>
            <a:r>
              <a:rPr lang="en-US" sz="2800" dirty="0"/>
              <a:t>] +</a:t>
            </a:r>
          </a:p>
          <a:p>
            <a:pPr algn="ctr"/>
            <a:r>
              <a:rPr lang="en-US" sz="2800" dirty="0"/>
              <a:t>       [</a:t>
            </a:r>
            <a:r>
              <a:rPr lang="en-US" sz="2800" dirty="0">
                <a:solidFill>
                  <a:schemeClr val="accent1"/>
                </a:solidFill>
              </a:rPr>
              <a:t>(Sick if stayed home)</a:t>
            </a:r>
            <a:r>
              <a:rPr lang="en-US" sz="2800" dirty="0"/>
              <a:t> - (Healthy and stayed home)]</a:t>
            </a:r>
          </a:p>
        </p:txBody>
      </p:sp>
    </p:spTree>
    <p:extLst>
      <p:ext uri="{BB962C8B-B14F-4D97-AF65-F5344CB8AC3E}">
        <p14:creationId xmlns:p14="http://schemas.microsoft.com/office/powerpoint/2010/main" val="121177304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</TotalTime>
  <Words>1542</Words>
  <Application>Microsoft Macintosh PowerPoint</Application>
  <PresentationFormat>Widescreen</PresentationFormat>
  <Paragraphs>241</Paragraphs>
  <Slides>46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Calibri Light</vt:lpstr>
      <vt:lpstr>Cambria Math</vt:lpstr>
      <vt:lpstr>Mangal</vt:lpstr>
      <vt:lpstr>1_Retrospect</vt:lpstr>
      <vt:lpstr>Randomized experiments</vt:lpstr>
      <vt:lpstr>PowerPoint Presentation</vt:lpstr>
      <vt:lpstr>“Causes of effects”</vt:lpstr>
      <vt:lpstr>“Effects of causes”</vt:lpstr>
      <vt:lpstr>Example: Hospitalization on health</vt:lpstr>
      <vt:lpstr>Confounds</vt:lpstr>
      <vt:lpstr>Confounds</vt:lpstr>
      <vt:lpstr>Observational estimates</vt:lpstr>
      <vt:lpstr>Observational estimates</vt:lpstr>
      <vt:lpstr>Selection bias</vt:lpstr>
      <vt:lpstr>Basic identity of causal inference1</vt:lpstr>
      <vt:lpstr>Population Equation</vt:lpstr>
      <vt:lpstr>Omitted Variable Bias</vt:lpstr>
      <vt:lpstr>OVB</vt:lpstr>
      <vt:lpstr>Simpson’s paradox</vt:lpstr>
      <vt:lpstr>Simpson’s Paradox: Batting Averages</vt:lpstr>
      <vt:lpstr>“To find out what happens when you change something, it is necessary to change it.” </vt:lpstr>
      <vt:lpstr>Random assignment</vt:lpstr>
      <vt:lpstr>Counterfactuals</vt:lpstr>
      <vt:lpstr>Counterfactuals</vt:lpstr>
      <vt:lpstr>Random assignment</vt:lpstr>
      <vt:lpstr>Random assignment</vt:lpstr>
      <vt:lpstr>Random assignment</vt:lpstr>
      <vt:lpstr>Random assignment</vt:lpstr>
      <vt:lpstr>Basic identity of causal inference</vt:lpstr>
      <vt:lpstr>Experimental Design</vt:lpstr>
      <vt:lpstr>Statistical Review</vt:lpstr>
      <vt:lpstr>Visualizations</vt:lpstr>
      <vt:lpstr>Types of validity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Caveats / limitations</vt:lpstr>
      <vt:lpstr>PowerPoint Presentation</vt:lpstr>
      <vt:lpstr>PowerPoint Presentation</vt:lpstr>
      <vt:lpstr>PowerPoint Presentation</vt:lpstr>
      <vt:lpstr>Closing thoughts</vt:lpstr>
      <vt:lpstr>Closing thoughts</vt:lpstr>
      <vt:lpstr>Closing thoughts</vt:lpstr>
      <vt:lpstr>Preview: Natural experiments</vt:lpstr>
      <vt:lpstr>Natural experiments</vt:lpstr>
      <vt:lpstr>Natural experiments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Jake Hofman</cp:lastModifiedBy>
  <cp:revision>25</cp:revision>
  <dcterms:created xsi:type="dcterms:W3CDTF">2012-07-27T01:16:44Z</dcterms:created>
  <dcterms:modified xsi:type="dcterms:W3CDTF">2018-06-27T17:43:42Z</dcterms:modified>
</cp:coreProperties>
</file>